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EF6399A-472D-415B-87CC-E63A615EC463}">
          <p14:sldIdLst>
            <p14:sldId id="256"/>
            <p14:sldId id="257"/>
            <p14:sldId id="258"/>
          </p14:sldIdLst>
        </p14:section>
        <p14:section name="无标题节" id="{E7B7C7C9-954B-4BF5-9EE7-139826F0B52D}">
          <p14:sldIdLst>
            <p14:sldId id="259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 showGuides="1">
      <p:cViewPr>
        <p:scale>
          <a:sx n="75" d="100"/>
          <a:sy n="75" d="100"/>
        </p:scale>
        <p:origin x="50" y="1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mp>
</file>

<file path=ppt/media/image2.tmp>
</file>

<file path=ppt/media/image3.tmp>
</file>

<file path=ppt/media/image4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4762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5252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38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5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4787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38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62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5943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36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059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10/12/2017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9424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10/12/2017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300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4C4AE6-5661-400E-8446-B765FB0510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Deep learning application</a:t>
            </a:r>
            <a:br>
              <a:rPr lang="en-US" altLang="zh-CN" sz="4800" dirty="0"/>
            </a:br>
            <a:r>
              <a:rPr lang="en-US" altLang="zh-CN" sz="4800" dirty="0"/>
              <a:t>Cracking detection</a:t>
            </a:r>
            <a:endParaRPr lang="zh-CN" altLang="en-US" sz="4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DE29033-3984-42BC-ABC5-AC9E8870B0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sz="1800" dirty="0"/>
              <a:t>Feasibility study of applying deep learning in concrete cracking pattern reorganization</a:t>
            </a:r>
          </a:p>
          <a:p>
            <a:r>
              <a:rPr lang="en-US" altLang="zh-CN" sz="1800" dirty="0"/>
              <a:t>YUSHI MENG 20171012 </a:t>
            </a:r>
            <a:endParaRPr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2062575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0EF54D-1DBC-4297-ADF0-A7EE6D786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Background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17EB8E-E8C6-4AE5-B585-710D29866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Language: Anaconda Python 3</a:t>
            </a:r>
          </a:p>
          <a:p>
            <a:r>
              <a:rPr lang="en-US" altLang="zh-CN" dirty="0"/>
              <a:t>Editor System: </a:t>
            </a:r>
            <a:r>
              <a:rPr lang="en-US" altLang="zh-CN" dirty="0" err="1"/>
              <a:t>Jupyter</a:t>
            </a:r>
            <a:r>
              <a:rPr lang="en-US" altLang="zh-CN" dirty="0"/>
              <a:t> Notebook </a:t>
            </a:r>
          </a:p>
          <a:p>
            <a:r>
              <a:rPr lang="en-US" altLang="zh-CN" dirty="0"/>
              <a:t>Input format: JPG Images (.jpg)</a:t>
            </a:r>
          </a:p>
          <a:p>
            <a:r>
              <a:rPr lang="en-US" altLang="zh-CN" dirty="0"/>
              <a:t>Cost Function:  cost = (1./m) * (-np.dot(Y,np.log(AL).T) - np.dot(1-Y, np.log(1-AL).T))</a:t>
            </a:r>
          </a:p>
          <a:p>
            <a:r>
              <a:rPr lang="en-US" altLang="zh-CN" dirty="0"/>
              <a:t>Hidden layer activation function: RELU</a:t>
            </a:r>
          </a:p>
          <a:p>
            <a:r>
              <a:rPr lang="en-US" altLang="zh-CN" dirty="0"/>
              <a:t>Output layer activation function: Sigmoid</a:t>
            </a:r>
          </a:p>
        </p:txBody>
      </p:sp>
    </p:spTree>
    <p:extLst>
      <p:ext uri="{BB962C8B-B14F-4D97-AF65-F5344CB8AC3E}">
        <p14:creationId xmlns:p14="http://schemas.microsoft.com/office/powerpoint/2010/main" val="1995579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屏幕剪辑">
            <a:extLst>
              <a:ext uri="{FF2B5EF4-FFF2-40B4-BE49-F238E27FC236}">
                <a16:creationId xmlns:a16="http://schemas.microsoft.com/office/drawing/2014/main" id="{3C1BB1E7-96E2-4FEA-845B-B3A8406105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877" b="78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4">
            <a:extLst>
              <a:ext uri="{FF2B5EF4-FFF2-40B4-BE49-F238E27FC236}">
                <a16:creationId xmlns:a16="http://schemas.microsoft.com/office/drawing/2014/main" id="{F60C7704-7D68-4C16-8EA9-2E13DDE0CC3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>
              <a:alpha val="92000"/>
            </a:schemeClr>
          </a:solidFill>
          <a:ln w="12700">
            <a:solidFill>
              <a:schemeClr val="tx1"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494114BA-36BF-40C7-ADCF-84EBB9B56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>
            <a:normAutofit/>
          </a:bodyPr>
          <a:lstStyle/>
          <a:p>
            <a:r>
              <a:rPr lang="en-US" altLang="zh-CN"/>
              <a:t>Input 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31CA62F1-0D8A-4FF6-B3EE-B7A3B176B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57400"/>
            <a:ext cx="9872871" cy="4038600"/>
          </a:xfrm>
        </p:spPr>
        <p:txBody>
          <a:bodyPr>
            <a:normAutofit/>
          </a:bodyPr>
          <a:lstStyle/>
          <a:p>
            <a:r>
              <a:rPr lang="en-US" altLang="zh-CN" dirty="0"/>
              <a:t>Training set include:</a:t>
            </a:r>
          </a:p>
          <a:p>
            <a:pPr lvl="1"/>
            <a:r>
              <a:rPr lang="en-US" altLang="zh-CN" dirty="0"/>
              <a:t>Cracking Images: 70</a:t>
            </a:r>
          </a:p>
          <a:p>
            <a:pPr lvl="1"/>
            <a:r>
              <a:rPr lang="en-US" altLang="zh-CN" dirty="0"/>
              <a:t>Non-cracking Images:30</a:t>
            </a:r>
          </a:p>
          <a:p>
            <a:r>
              <a:rPr lang="en-US" altLang="zh-CN" dirty="0"/>
              <a:t>Testing set include:</a:t>
            </a:r>
          </a:p>
          <a:p>
            <a:pPr lvl="1"/>
            <a:r>
              <a:rPr lang="en-US" altLang="zh-CN" dirty="0"/>
              <a:t>Cracking Images:10</a:t>
            </a:r>
          </a:p>
          <a:p>
            <a:pPr lvl="1"/>
            <a:r>
              <a:rPr lang="en-US" altLang="zh-CN" dirty="0"/>
              <a:t>Non-Cracking Images:10</a:t>
            </a:r>
          </a:p>
          <a:p>
            <a:pPr marL="274320" lvl="1" indent="0">
              <a:buNone/>
            </a:pPr>
            <a:endParaRPr lang="en-US" altLang="zh-CN" dirty="0"/>
          </a:p>
          <a:p>
            <a:pPr marL="274320" lvl="1" indent="0">
              <a:buNone/>
            </a:pPr>
            <a:r>
              <a:rPr lang="en-US" altLang="zh-CN" dirty="0"/>
              <a:t>Each image would be processed to a 12288*1 matrix</a:t>
            </a:r>
          </a:p>
          <a:p>
            <a:pPr marL="274320" lvl="1" indent="0">
              <a:buNone/>
            </a:pPr>
            <a:r>
              <a:rPr lang="en-US" altLang="zh-CN" dirty="0"/>
              <a:t>And given a 1 for cracking, 0 for non-cracking for accuracy measurement</a:t>
            </a:r>
          </a:p>
        </p:txBody>
      </p:sp>
    </p:spTree>
    <p:extLst>
      <p:ext uri="{BB962C8B-B14F-4D97-AF65-F5344CB8AC3E}">
        <p14:creationId xmlns:p14="http://schemas.microsoft.com/office/powerpoint/2010/main" val="3152613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6835BEF-2F02-4573-9B2C-30A2B59D3B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1518911"/>
            <a:ext cx="4754880" cy="777240"/>
          </a:xfrm>
        </p:spPr>
        <p:txBody>
          <a:bodyPr/>
          <a:lstStyle/>
          <a:p>
            <a:r>
              <a:rPr lang="en-US" altLang="zh-CN" dirty="0"/>
              <a:t>Cracking Images</a:t>
            </a:r>
            <a:endParaRPr lang="zh-CN" altLang="en-US" dirty="0"/>
          </a:p>
        </p:txBody>
      </p:sp>
      <p:pic>
        <p:nvPicPr>
          <p:cNvPr id="10" name="内容占位符 9" descr="屏幕剪辑">
            <a:extLst>
              <a:ext uri="{FF2B5EF4-FFF2-40B4-BE49-F238E27FC236}">
                <a16:creationId xmlns:a16="http://schemas.microsoft.com/office/drawing/2014/main" id="{0A4566C2-D2C5-4A5F-94B7-BDB4F0275F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143000" y="2349830"/>
            <a:ext cx="4754563" cy="3161639"/>
          </a:xfr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D27F5F8-5E9B-4F7E-999E-463FCB27E6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9173" y="1516432"/>
            <a:ext cx="4754880" cy="777240"/>
          </a:xfrm>
        </p:spPr>
        <p:txBody>
          <a:bodyPr/>
          <a:lstStyle/>
          <a:p>
            <a:r>
              <a:rPr lang="en-US" altLang="zh-CN" dirty="0"/>
              <a:t>Non-cracking Images</a:t>
            </a:r>
            <a:endParaRPr lang="zh-CN" altLang="en-US" dirty="0"/>
          </a:p>
        </p:txBody>
      </p:sp>
      <p:pic>
        <p:nvPicPr>
          <p:cNvPr id="12" name="内容占位符 11" descr="屏幕剪辑">
            <a:extLst>
              <a:ext uri="{FF2B5EF4-FFF2-40B4-BE49-F238E27FC236}">
                <a16:creationId xmlns:a16="http://schemas.microsoft.com/office/drawing/2014/main" id="{DFC9FCA1-CD18-4597-92C3-DA4C758B776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69038" y="2350619"/>
            <a:ext cx="4754562" cy="3155300"/>
          </a:xfrm>
        </p:spPr>
      </p:pic>
    </p:spTree>
    <p:extLst>
      <p:ext uri="{BB962C8B-B14F-4D97-AF65-F5344CB8AC3E}">
        <p14:creationId xmlns:p14="http://schemas.microsoft.com/office/powerpoint/2010/main" val="2452214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AEDB657E-962D-4F69-9430-1524C8A0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</p:spPr>
        <p:txBody>
          <a:bodyPr/>
          <a:lstStyle/>
          <a:p>
            <a:r>
              <a:rPr lang="en-US" altLang="zh-CN" dirty="0"/>
              <a:t>Best simulated output</a:t>
            </a:r>
            <a:endParaRPr lang="zh-CN" altLang="en-US" dirty="0"/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B8C380F9-676C-4B71-90C8-9890E4084DF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Layers: 5</a:t>
            </a:r>
          </a:p>
          <a:p>
            <a:r>
              <a:rPr lang="en-US" altLang="zh-CN" dirty="0"/>
              <a:t>Layer size: [12288, 20, 7, 5, 1]</a:t>
            </a:r>
          </a:p>
          <a:p>
            <a:r>
              <a:rPr lang="en-US" altLang="zh-CN" dirty="0"/>
              <a:t>Learning rate: 0.005</a:t>
            </a:r>
          </a:p>
          <a:p>
            <a:r>
              <a:rPr lang="en-US" altLang="zh-CN" dirty="0"/>
              <a:t>Iteration: 5000</a:t>
            </a:r>
          </a:p>
          <a:p>
            <a:r>
              <a:rPr lang="en-US" altLang="zh-CN" dirty="0"/>
              <a:t>Train data accuracy: 0.99 (99 images correctly detected, 1 goes wrong) </a:t>
            </a:r>
          </a:p>
          <a:p>
            <a:r>
              <a:rPr lang="en-US" altLang="zh-CN" dirty="0"/>
              <a:t>Test data accuracy: 0.95 (19 images correctly detected, 1 goes wrong)</a:t>
            </a:r>
            <a:endParaRPr lang="zh-CN" altLang="en-US" dirty="0"/>
          </a:p>
        </p:txBody>
      </p:sp>
      <p:pic>
        <p:nvPicPr>
          <p:cNvPr id="16" name="内容占位符 15" descr="屏幕剪辑">
            <a:extLst>
              <a:ext uri="{FF2B5EF4-FFF2-40B4-BE49-F238E27FC236}">
                <a16:creationId xmlns:a16="http://schemas.microsoft.com/office/drawing/2014/main" id="{225423DD-32FD-4401-B9BC-54285C6AFA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493800" y="2517958"/>
            <a:ext cx="4301863" cy="3101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302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1B166D-CFBD-4A59-9094-9B3774B3C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Analysis and further steps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927208-FAFE-4250-BC58-097B9AAFD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This simple application shows feasibility of</a:t>
            </a:r>
            <a:r>
              <a:rPr lang="zh-CN" altLang="en-US" dirty="0"/>
              <a:t> </a:t>
            </a:r>
            <a:r>
              <a:rPr lang="en-US" altLang="zh-CN" dirty="0"/>
              <a:t>using</a:t>
            </a:r>
            <a:r>
              <a:rPr lang="zh-CN" altLang="en-US" dirty="0"/>
              <a:t> </a:t>
            </a:r>
            <a:r>
              <a:rPr lang="en-US" altLang="zh-CN" dirty="0"/>
              <a:t>deep learning in detecting concrete cracking. </a:t>
            </a:r>
          </a:p>
          <a:p>
            <a:r>
              <a:rPr lang="en-US" altLang="zh-CN" dirty="0"/>
              <a:t>Further improvement may include giving better processed input (clipping un-related portion), enlarge training elements numbers</a:t>
            </a:r>
          </a:p>
          <a:p>
            <a:r>
              <a:rPr lang="en-US" altLang="zh-CN" dirty="0"/>
              <a:t>And applicate more complicated machine learning algorithms, consider using Google </a:t>
            </a:r>
            <a:r>
              <a:rPr lang="en-US" altLang="zh-CN" dirty="0" err="1"/>
              <a:t>TensorFlow</a:t>
            </a:r>
            <a:endParaRPr lang="en-US" altLang="zh-CN" dirty="0"/>
          </a:p>
          <a:p>
            <a:r>
              <a:rPr lang="en-US" altLang="zh-CN" dirty="0"/>
              <a:t>Further steps may include deep learning for pure RBSM output cracking images, pure realistic cracking images, and cross-combined sets, attempt to detect different cracking patterns.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73411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C2C5DF-6A5B-481D-9F34-C7E14B85C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Appendix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8ACC41-3ED8-4FE6-8E5B-2E6DF97C16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Attached file include: </a:t>
            </a:r>
          </a:p>
          <a:p>
            <a:pPr lvl="1"/>
            <a:r>
              <a:rPr lang="en-US" altLang="zh-CN" dirty="0"/>
              <a:t>iteration parameter </a:t>
            </a:r>
            <a:r>
              <a:rPr lang="en-US" altLang="zh-CN" dirty="0" err="1"/>
              <a:t>check.ipynb</a:t>
            </a:r>
            <a:r>
              <a:rPr lang="en-US" altLang="zh-CN" dirty="0"/>
              <a:t> – </a:t>
            </a:r>
            <a:r>
              <a:rPr lang="en-US" altLang="zh-CN" dirty="0" err="1"/>
              <a:t>Jupyter</a:t>
            </a:r>
            <a:r>
              <a:rPr lang="en-US" altLang="zh-CN" dirty="0"/>
              <a:t> notebook file, include iterated parameter modulation</a:t>
            </a:r>
          </a:p>
          <a:p>
            <a:pPr lvl="1"/>
            <a:r>
              <a:rPr lang="en-US" altLang="zh-CN" dirty="0"/>
              <a:t>image_input.py – Python 3 file for processing input images</a:t>
            </a:r>
          </a:p>
          <a:p>
            <a:pPr lvl="1"/>
            <a:r>
              <a:rPr lang="en-US" altLang="zh-CN" dirty="0"/>
              <a:t>dnn_app_utils_v2.py – Python 3 file for in define functions</a:t>
            </a:r>
          </a:p>
          <a:p>
            <a:pPr lvl="1"/>
            <a:r>
              <a:rPr lang="en-US" altLang="zh-CN" dirty="0" err="1"/>
              <a:t>Images_training</a:t>
            </a:r>
            <a:r>
              <a:rPr lang="en-US" altLang="zh-CN" dirty="0"/>
              <a:t> – 100 training images</a:t>
            </a:r>
          </a:p>
          <a:p>
            <a:pPr lvl="1"/>
            <a:r>
              <a:rPr lang="en-US" altLang="zh-CN" dirty="0" err="1"/>
              <a:t>Images_testing</a:t>
            </a:r>
            <a:r>
              <a:rPr lang="en-US" altLang="zh-CN" dirty="0"/>
              <a:t> – 20 testing images</a:t>
            </a:r>
          </a:p>
          <a:p>
            <a:pPr lvl="1"/>
            <a:r>
              <a:rPr lang="en-US" altLang="zh-CN" dirty="0"/>
              <a:t>README.txt – version information</a:t>
            </a:r>
          </a:p>
          <a:p>
            <a:pPr lvl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2244129"/>
      </p:ext>
    </p:extLst>
  </p:cSld>
  <p:clrMapOvr>
    <a:masterClrMapping/>
  </p:clrMapOvr>
</p:sld>
</file>

<file path=ppt/theme/theme1.xml><?xml version="1.0" encoding="utf-8"?>
<a:theme xmlns:a="http://schemas.openxmlformats.org/drawingml/2006/main" name="基础">
  <a:themeElements>
    <a:clrScheme name="基础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基础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础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基础</Template>
  <TotalTime>57</TotalTime>
  <Words>342</Words>
  <Application>Microsoft Office PowerPoint</Application>
  <PresentationFormat>宽屏</PresentationFormat>
  <Paragraphs>42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1" baseType="lpstr">
      <vt:lpstr>宋体</vt:lpstr>
      <vt:lpstr>Arial</vt:lpstr>
      <vt:lpstr>Corbel</vt:lpstr>
      <vt:lpstr>基础</vt:lpstr>
      <vt:lpstr>Deep learning application Cracking detection</vt:lpstr>
      <vt:lpstr>Background</vt:lpstr>
      <vt:lpstr>Input </vt:lpstr>
      <vt:lpstr>PowerPoint 演示文稿</vt:lpstr>
      <vt:lpstr>Best simulated output</vt:lpstr>
      <vt:lpstr>Analysis and further steps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learning application Cracking detection</dc:title>
  <dc:creator>孟语诗</dc:creator>
  <cp:lastModifiedBy>孟语诗</cp:lastModifiedBy>
  <cp:revision>7</cp:revision>
  <dcterms:created xsi:type="dcterms:W3CDTF">2017-10-12T02:10:26Z</dcterms:created>
  <dcterms:modified xsi:type="dcterms:W3CDTF">2017-10-12T03:07:36Z</dcterms:modified>
</cp:coreProperties>
</file>

<file path=docProps/thumbnail.jpeg>
</file>